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23"/>
  </p:handout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2" r:id="rId18"/>
    <p:sldId id="271" r:id="rId19"/>
    <p:sldId id="276" r:id="rId20"/>
    <p:sldId id="277" r:id="rId21"/>
    <p:sldId id="275" r:id="rId22"/>
  </p:sldIdLst>
  <p:sldSz cx="9144000" cy="6858000" type="screen4x3"/>
  <p:notesSz cx="68199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646B"/>
    <a:srgbClr val="D89755"/>
    <a:srgbClr val="6C4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DDF5B-7BB2-4225-8433-8971CCCBCBE5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5B54C-C938-4884-A294-8BA64FB91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4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18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963" y="4725144"/>
            <a:ext cx="1836074" cy="165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7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3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0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184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733256"/>
            <a:ext cx="1115090" cy="100811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46462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lang="en-US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C484C"/>
                </a:solidFill>
                <a:effectLst/>
                <a:uLnTx/>
                <a:uFillTx/>
                <a:latin typeface="Century Gothic"/>
                <a:ea typeface="ＭＳ Ｐゴシック"/>
              </a:defRPr>
            </a:lvl1pPr>
          </a:lstStyle>
          <a:p>
            <a:pPr marL="0" marR="0" lvl="0" indent="0" fontAlgn="base">
              <a:lnSpc>
                <a:spcPct val="100000"/>
              </a:lnSpc>
              <a:spcAft>
                <a:spcPct val="0"/>
              </a:spcAft>
              <a:buClrTx/>
              <a:buSzTx/>
              <a:buFontTx/>
              <a:tabLst/>
            </a:pPr>
            <a:r>
              <a:rPr kumimoji="0" lang="en-US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6C484C"/>
                </a:solidFill>
                <a:effectLst/>
                <a:uLnTx/>
                <a:uFillTx/>
                <a:latin typeface="Century Gothic"/>
                <a:ea typeface="ＭＳ Ｐゴシック"/>
              </a:rPr>
              <a:t>– Slide Title –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684213" y="1844675"/>
            <a:ext cx="7775575" cy="38163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―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•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kumimoji="0" lang="en-US" sz="18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kumimoji="0" lang="en-US" sz="16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 kumimoji="0" lang="en-NZ" sz="1200" b="0" i="0" u="none" strike="noStrike" kern="0" cap="none" spc="0" normalizeH="0" baseline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</a:rPr>
              <a:t>Slide content</a:t>
            </a:r>
          </a:p>
          <a:p>
            <a:pPr marL="742950" marR="0" lvl="1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―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</a:rPr>
              <a:t>Slide content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</a:rPr>
              <a:t>Interesting content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</a:rPr>
              <a:t>Deeper still</a:t>
            </a:r>
          </a:p>
          <a:p>
            <a:pPr marL="2057400" marR="0" lvl="4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</a:rPr>
              <a:t>So many levels!!!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8423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3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7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35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6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B8A0E-C03C-4CD6-940E-E0CEDF89182A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A921-18E7-4D3C-AFFE-2B4C9DF7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/>
          </a:bodyPr>
          <a:lstStyle/>
          <a:p>
            <a:r>
              <a:rPr lang="en-NZ" sz="3200" dirty="0">
                <a:solidFill>
                  <a:srgbClr val="6C4824"/>
                </a:solidFill>
                <a:latin typeface="Century Gothic" panose="020B0502020202020204" pitchFamily="34" charset="0"/>
              </a:rPr>
              <a:t>Early-Stage Company Valuation in NZ</a:t>
            </a:r>
            <a:endParaRPr lang="en-US" sz="3200" dirty="0">
              <a:solidFill>
                <a:srgbClr val="6C4824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NZ" sz="1800" dirty="0">
                <a:solidFill>
                  <a:srgbClr val="D89755"/>
                </a:solidFill>
                <a:latin typeface="Century Gothic" panose="020B0502020202020204" pitchFamily="34" charset="0"/>
              </a:rPr>
              <a:t>With Specific Application to Equity </a:t>
            </a:r>
            <a:r>
              <a:rPr lang="en-NZ" sz="1800" dirty="0" smtClean="0">
                <a:solidFill>
                  <a:srgbClr val="D89755"/>
                </a:solidFill>
                <a:latin typeface="Century Gothic" panose="020B0502020202020204" pitchFamily="34" charset="0"/>
              </a:rPr>
              <a:t>Crowd funding</a:t>
            </a:r>
            <a:endParaRPr lang="en-US" sz="1800" dirty="0">
              <a:solidFill>
                <a:srgbClr val="D89755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4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Crowd funding </a:t>
            </a:r>
            <a:r>
              <a:rPr lang="en-NZ" dirty="0"/>
              <a:t>Data as Comp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NZ" sz="1600" dirty="0" smtClean="0"/>
              <a:t>Crowd funding </a:t>
            </a:r>
            <a:r>
              <a:rPr lang="en-NZ" sz="1600" dirty="0"/>
              <a:t>is still in its infancy in NZ (and globally), dataset is small and the market is yet to mature</a:t>
            </a:r>
          </a:p>
          <a:p>
            <a:r>
              <a:rPr lang="en-NZ" sz="1600" dirty="0"/>
              <a:t>There are possible arguments that a c</a:t>
            </a:r>
            <a:r>
              <a:rPr lang="en-NZ" sz="1600" dirty="0" smtClean="0"/>
              <a:t>rowd funded </a:t>
            </a:r>
            <a:r>
              <a:rPr lang="en-NZ" sz="1600" dirty="0"/>
              <a:t>capital raise can/should command a higher valuation than from ‘private’ investors</a:t>
            </a:r>
          </a:p>
          <a:p>
            <a:pPr lvl="1"/>
            <a:r>
              <a:rPr lang="en-NZ" sz="1400" dirty="0"/>
              <a:t>Validation from c</a:t>
            </a:r>
            <a:r>
              <a:rPr lang="en-NZ" sz="1400" dirty="0" smtClean="0"/>
              <a:t>rowd funding </a:t>
            </a:r>
            <a:r>
              <a:rPr lang="en-NZ" sz="1400" dirty="0"/>
              <a:t>platform</a:t>
            </a:r>
          </a:p>
          <a:p>
            <a:pPr lvl="1"/>
            <a:r>
              <a:rPr lang="en-NZ" sz="1400" dirty="0"/>
              <a:t>Validation from other investors (less </a:t>
            </a:r>
            <a:r>
              <a:rPr lang="en-NZ" sz="1400" dirty="0" smtClean="0"/>
              <a:t>due diligence)</a:t>
            </a:r>
          </a:p>
          <a:p>
            <a:pPr lvl="1"/>
            <a:r>
              <a:rPr lang="mi-NZ" sz="1400" dirty="0" smtClean="0"/>
              <a:t>More diversified shareholder base and greater ability to list on a secondary exchange (improved access to future capital)</a:t>
            </a:r>
            <a:endParaRPr lang="en-NZ" sz="1400" dirty="0"/>
          </a:p>
          <a:p>
            <a:pPr lvl="1"/>
            <a:r>
              <a:rPr lang="en-NZ" sz="1400" dirty="0" smtClean="0"/>
              <a:t>Takeovers Code may provide additional protections</a:t>
            </a:r>
            <a:endParaRPr lang="en-NZ" sz="1400" dirty="0"/>
          </a:p>
          <a:p>
            <a:pPr lvl="1"/>
            <a:r>
              <a:rPr lang="en-NZ" sz="1400" dirty="0"/>
              <a:t>Retail investors may have lower return expectations</a:t>
            </a:r>
          </a:p>
          <a:p>
            <a:pPr lvl="2"/>
            <a:r>
              <a:rPr lang="en-NZ" sz="1400" dirty="0"/>
              <a:t>Availability of rewards/product discounts</a:t>
            </a:r>
          </a:p>
          <a:p>
            <a:pPr lvl="2"/>
            <a:r>
              <a:rPr lang="en-NZ" sz="1400" dirty="0"/>
              <a:t>Personal connection with brand</a:t>
            </a:r>
          </a:p>
          <a:p>
            <a:pPr lvl="2"/>
            <a:r>
              <a:rPr lang="en-NZ" sz="1400" dirty="0"/>
              <a:t>Belief in company mission (impact investing, ethical investment criteria)</a:t>
            </a:r>
          </a:p>
          <a:p>
            <a:pPr lvl="2"/>
            <a:r>
              <a:rPr lang="en-NZ" sz="1400" dirty="0"/>
              <a:t>Smaller investment universe (unable to access VC/PE funds)</a:t>
            </a:r>
          </a:p>
          <a:p>
            <a:endParaRPr lang="en-NZ" sz="1600" dirty="0"/>
          </a:p>
          <a:p>
            <a:endParaRPr lang="en-NZ" sz="1600" dirty="0"/>
          </a:p>
          <a:p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15621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NZ </a:t>
            </a:r>
            <a:r>
              <a:rPr lang="en-NZ" dirty="0" smtClean="0"/>
              <a:t>Crowd funding </a:t>
            </a:r>
            <a:r>
              <a:rPr lang="en-NZ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NZ" sz="1600" dirty="0"/>
              <a:t>First offer closed successfully in September </a:t>
            </a:r>
            <a:r>
              <a:rPr lang="en-NZ" sz="1600" dirty="0" smtClean="0"/>
              <a:t>2014</a:t>
            </a:r>
          </a:p>
          <a:p>
            <a:r>
              <a:rPr lang="mi-NZ" sz="1600" dirty="0" smtClean="0"/>
              <a:t>As at </a:t>
            </a:r>
            <a:r>
              <a:rPr lang="mi-NZ" sz="1600" dirty="0" smtClean="0"/>
              <a:t>21 </a:t>
            </a:r>
            <a:r>
              <a:rPr lang="mi-NZ" sz="1600" dirty="0" smtClean="0"/>
              <a:t>July 2015</a:t>
            </a:r>
            <a:endParaRPr lang="en-NZ" sz="1600" dirty="0"/>
          </a:p>
          <a:p>
            <a:pPr lvl="1"/>
            <a:r>
              <a:rPr lang="en-NZ" sz="1400" dirty="0" smtClean="0"/>
              <a:t>30</a:t>
            </a:r>
            <a:r>
              <a:rPr lang="en-NZ" sz="1400" dirty="0" smtClean="0"/>
              <a:t> </a:t>
            </a:r>
            <a:r>
              <a:rPr lang="en-NZ" sz="1400" dirty="0" smtClean="0"/>
              <a:t>offers to </a:t>
            </a:r>
            <a:r>
              <a:rPr lang="en-NZ" sz="1400" dirty="0"/>
              <a:t>date, $</a:t>
            </a:r>
            <a:r>
              <a:rPr lang="en-NZ" sz="1400" dirty="0" smtClean="0"/>
              <a:t>11.5m </a:t>
            </a:r>
            <a:r>
              <a:rPr lang="en-NZ" sz="1400" dirty="0"/>
              <a:t>raised </a:t>
            </a:r>
            <a:endParaRPr lang="en-NZ" sz="1400" dirty="0" smtClean="0"/>
          </a:p>
          <a:p>
            <a:pPr lvl="1"/>
            <a:r>
              <a:rPr lang="en-NZ" sz="1400" dirty="0" smtClean="0"/>
              <a:t>20</a:t>
            </a:r>
            <a:r>
              <a:rPr lang="en-NZ" sz="1400" dirty="0" smtClean="0"/>
              <a:t> </a:t>
            </a:r>
            <a:r>
              <a:rPr lang="en-NZ" sz="1400" dirty="0"/>
              <a:t>successful offers</a:t>
            </a:r>
          </a:p>
          <a:p>
            <a:pPr lvl="2"/>
            <a:r>
              <a:rPr lang="en-NZ" sz="1400" dirty="0" smtClean="0"/>
              <a:t>6 </a:t>
            </a:r>
            <a:r>
              <a:rPr lang="en-NZ" sz="1400" dirty="0"/>
              <a:t>fully subscribed (reached max target</a:t>
            </a:r>
            <a:r>
              <a:rPr lang="en-NZ" sz="1400" dirty="0" smtClean="0"/>
              <a:t>)</a:t>
            </a:r>
          </a:p>
          <a:p>
            <a:pPr lvl="2"/>
            <a:r>
              <a:rPr lang="mi-NZ" sz="1400" dirty="0" smtClean="0"/>
              <a:t>2 offers raised the $2m legal maximum allowable under crowdfunding</a:t>
            </a:r>
            <a:endParaRPr lang="en-NZ" sz="1400" dirty="0"/>
          </a:p>
          <a:p>
            <a:pPr lvl="1"/>
            <a:r>
              <a:rPr lang="en-NZ" sz="1400" dirty="0"/>
              <a:t>4</a:t>
            </a:r>
            <a:r>
              <a:rPr lang="en-NZ" sz="1400" dirty="0" smtClean="0"/>
              <a:t> </a:t>
            </a:r>
            <a:r>
              <a:rPr lang="en-NZ" sz="1400" dirty="0"/>
              <a:t>currently </a:t>
            </a:r>
            <a:r>
              <a:rPr lang="en-NZ" sz="1400" dirty="0" smtClean="0"/>
              <a:t>open</a:t>
            </a:r>
          </a:p>
          <a:p>
            <a:pPr lvl="2"/>
            <a:r>
              <a:rPr lang="mi-NZ" sz="1400" dirty="0" smtClean="0"/>
              <a:t>Including the first company to do a second round of crowdfunding</a:t>
            </a:r>
            <a:endParaRPr lang="en-NZ" sz="1400" dirty="0"/>
          </a:p>
          <a:p>
            <a:pPr lvl="1"/>
            <a:r>
              <a:rPr lang="en-NZ" sz="1400" dirty="0"/>
              <a:t>6</a:t>
            </a:r>
            <a:r>
              <a:rPr lang="en-NZ" sz="1400" dirty="0" smtClean="0"/>
              <a:t> </a:t>
            </a:r>
            <a:r>
              <a:rPr lang="en-NZ" sz="1400" dirty="0"/>
              <a:t>failed </a:t>
            </a:r>
            <a:r>
              <a:rPr lang="en-NZ" sz="1400" dirty="0" smtClean="0"/>
              <a:t>offers</a:t>
            </a:r>
          </a:p>
          <a:p>
            <a:r>
              <a:rPr lang="mi-NZ" sz="1600" dirty="0"/>
              <a:t>Shareholder statistics</a:t>
            </a:r>
          </a:p>
          <a:p>
            <a:pPr lvl="1"/>
            <a:r>
              <a:rPr lang="mi-NZ" sz="1400" dirty="0"/>
              <a:t>Average number of investors per offer – </a:t>
            </a:r>
            <a:r>
              <a:rPr lang="mi-NZ" sz="1400" dirty="0" smtClean="0"/>
              <a:t>131</a:t>
            </a:r>
            <a:endParaRPr lang="mi-NZ" sz="1400" dirty="0"/>
          </a:p>
          <a:p>
            <a:pPr lvl="1"/>
            <a:r>
              <a:rPr lang="mi-NZ" sz="1400" dirty="0"/>
              <a:t>Average investment size $</a:t>
            </a:r>
            <a:r>
              <a:rPr lang="mi-NZ" sz="1400" dirty="0" smtClean="0"/>
              <a:t>4,400</a:t>
            </a:r>
            <a:endParaRPr lang="en-NZ" sz="1400" dirty="0"/>
          </a:p>
          <a:p>
            <a:pPr lvl="1"/>
            <a:endParaRPr lang="en-NZ" sz="1600" dirty="0"/>
          </a:p>
          <a:p>
            <a:endParaRPr lang="en-NZ" sz="1600" dirty="0"/>
          </a:p>
          <a:p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2053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NZ </a:t>
            </a:r>
            <a:r>
              <a:rPr lang="en-NZ" dirty="0" smtClean="0"/>
              <a:t>Crowd Funding Data contd.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NZ" sz="1600" dirty="0"/>
              <a:t>Industries:</a:t>
            </a:r>
          </a:p>
          <a:p>
            <a:pPr lvl="1"/>
            <a:r>
              <a:rPr lang="en-NZ" sz="1400" dirty="0"/>
              <a:t>Fast Moving Consumer Goods (FMCG) – 7 (</a:t>
            </a:r>
            <a:r>
              <a:rPr lang="en-NZ" sz="1400" dirty="0" smtClean="0"/>
              <a:t>23% </a:t>
            </a:r>
            <a:r>
              <a:rPr lang="en-NZ" sz="1400" dirty="0"/>
              <a:t>of offers)</a:t>
            </a:r>
          </a:p>
          <a:p>
            <a:pPr lvl="1"/>
            <a:r>
              <a:rPr lang="en-NZ" sz="1400" dirty="0"/>
              <a:t>Technology: Software &amp; Services – 8 (</a:t>
            </a:r>
            <a:r>
              <a:rPr lang="en-NZ" sz="1400" dirty="0" smtClean="0"/>
              <a:t>27% </a:t>
            </a:r>
            <a:r>
              <a:rPr lang="en-NZ" sz="1400" dirty="0"/>
              <a:t>of offers)</a:t>
            </a:r>
          </a:p>
          <a:p>
            <a:pPr lvl="1"/>
            <a:r>
              <a:rPr lang="en-NZ" sz="1400" dirty="0"/>
              <a:t>Financial – 4 (</a:t>
            </a:r>
            <a:r>
              <a:rPr lang="en-NZ" sz="1400" dirty="0" smtClean="0"/>
              <a:t>13% </a:t>
            </a:r>
            <a:r>
              <a:rPr lang="en-NZ" sz="1400" dirty="0"/>
              <a:t>of offers)</a:t>
            </a:r>
          </a:p>
          <a:p>
            <a:pPr lvl="1"/>
            <a:r>
              <a:rPr lang="en-NZ" sz="1400" dirty="0"/>
              <a:t>Others include Energy, Technology Hardware, Hospitality, </a:t>
            </a:r>
            <a:r>
              <a:rPr lang="en-NZ" sz="1400" dirty="0" smtClean="0"/>
              <a:t>Consumer </a:t>
            </a:r>
            <a:r>
              <a:rPr lang="en-NZ" sz="1400" dirty="0"/>
              <a:t>Durables, Health Care, Tourism, and a film </a:t>
            </a:r>
            <a:r>
              <a:rPr lang="en-NZ" sz="1400" dirty="0" smtClean="0"/>
              <a:t>project</a:t>
            </a:r>
            <a:endParaRPr lang="en-NZ" sz="1400" dirty="0"/>
          </a:p>
          <a:p>
            <a:r>
              <a:rPr lang="en-NZ" sz="1600" dirty="0" smtClean="0"/>
              <a:t>Rewards/Discounts available</a:t>
            </a:r>
          </a:p>
          <a:p>
            <a:pPr lvl="1"/>
            <a:r>
              <a:rPr lang="en-NZ" sz="1400" dirty="0" smtClean="0"/>
              <a:t>Yes </a:t>
            </a:r>
            <a:r>
              <a:rPr lang="en-NZ" sz="1400" dirty="0"/>
              <a:t>– </a:t>
            </a:r>
            <a:r>
              <a:rPr lang="en-NZ" sz="1400" dirty="0" smtClean="0"/>
              <a:t>17</a:t>
            </a:r>
            <a:endParaRPr lang="en-NZ" sz="1400" dirty="0"/>
          </a:p>
          <a:p>
            <a:pPr lvl="1"/>
            <a:r>
              <a:rPr lang="en-NZ" sz="1400" dirty="0"/>
              <a:t>No </a:t>
            </a:r>
            <a:r>
              <a:rPr lang="en-NZ" sz="1400" dirty="0" smtClean="0"/>
              <a:t>– 13</a:t>
            </a:r>
          </a:p>
          <a:p>
            <a:pPr lvl="1"/>
            <a:r>
              <a:rPr lang="mi-NZ" sz="1400" dirty="0" smtClean="0"/>
              <a:t>Rewards have included permanent discounts for shareholder, free products/services, exlusive or early access to new products, company memorabilia, and exclusive party </a:t>
            </a:r>
            <a:r>
              <a:rPr lang="mi-NZ" sz="1400" dirty="0" smtClean="0"/>
              <a:t>invites</a:t>
            </a:r>
            <a:endParaRPr lang="en-NZ" sz="1400" dirty="0"/>
          </a:p>
          <a:p>
            <a:r>
              <a:rPr lang="en-NZ" sz="1600" dirty="0"/>
              <a:t>Voting shares available</a:t>
            </a:r>
          </a:p>
          <a:p>
            <a:pPr lvl="1"/>
            <a:r>
              <a:rPr lang="en-NZ" sz="1400" dirty="0" smtClean="0"/>
              <a:t>Available to all, with no minimum investment threshold - </a:t>
            </a:r>
            <a:r>
              <a:rPr lang="en-NZ" sz="1400" dirty="0" smtClean="0"/>
              <a:t>17</a:t>
            </a:r>
            <a:endParaRPr lang="en-NZ" sz="1400" dirty="0"/>
          </a:p>
          <a:p>
            <a:pPr lvl="1"/>
            <a:r>
              <a:rPr lang="en-NZ" sz="1400" dirty="0" smtClean="0"/>
              <a:t>Only available to large investments over a specified minimum - </a:t>
            </a:r>
            <a:r>
              <a:rPr lang="en-NZ" sz="1400" dirty="0" smtClean="0"/>
              <a:t>10</a:t>
            </a:r>
            <a:endParaRPr lang="en-NZ" sz="1400" dirty="0"/>
          </a:p>
          <a:p>
            <a:pPr lvl="1"/>
            <a:r>
              <a:rPr lang="en-NZ" sz="1400" dirty="0" smtClean="0"/>
              <a:t>Voting shares not </a:t>
            </a:r>
            <a:r>
              <a:rPr lang="en-NZ" sz="1400" dirty="0"/>
              <a:t>available </a:t>
            </a:r>
            <a:r>
              <a:rPr lang="en-NZ" sz="1400" dirty="0" smtClean="0"/>
              <a:t>– 3</a:t>
            </a:r>
          </a:p>
          <a:p>
            <a:endParaRPr lang="en-NZ" sz="1600" dirty="0"/>
          </a:p>
          <a:p>
            <a:endParaRPr lang="en-NZ" sz="1600" dirty="0"/>
          </a:p>
          <a:p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0031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Valuation Data – by </a:t>
            </a:r>
            <a:r>
              <a:rPr lang="en-NZ" dirty="0" smtClean="0"/>
              <a:t>Stage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r>
              <a:rPr lang="en-NZ" sz="1600" dirty="0" smtClean="0"/>
              <a:t>Broadly speaking, crowd funding </a:t>
            </a:r>
            <a:r>
              <a:rPr lang="en-NZ" sz="1600" dirty="0"/>
              <a:t>valuations </a:t>
            </a:r>
            <a:r>
              <a:rPr lang="en-NZ" sz="1600" dirty="0" smtClean="0"/>
              <a:t>have been in </a:t>
            </a:r>
            <a:r>
              <a:rPr lang="en-NZ" sz="1600" dirty="0"/>
              <a:t>line with </a:t>
            </a:r>
            <a:r>
              <a:rPr lang="en-NZ" sz="1600" dirty="0" smtClean="0"/>
              <a:t>NZVIF’s </a:t>
            </a:r>
            <a:r>
              <a:rPr lang="en-NZ" sz="1600" dirty="0"/>
              <a:t>historic </a:t>
            </a:r>
            <a:r>
              <a:rPr lang="en-NZ" sz="1600" dirty="0" smtClean="0"/>
              <a:t>data although early expansion stage companies have tended to have lower valuations, likely due to being earlier stage in their </a:t>
            </a:r>
            <a:r>
              <a:rPr lang="en-NZ" sz="1600" dirty="0" smtClean="0"/>
              <a:t>expansions</a:t>
            </a:r>
            <a:endParaRPr lang="en-NZ" sz="1600" dirty="0"/>
          </a:p>
          <a:p>
            <a:r>
              <a:rPr lang="en-NZ" sz="1600" dirty="0" smtClean="0"/>
              <a:t>Important to note:</a:t>
            </a:r>
            <a:endParaRPr lang="en-NZ" sz="1600" dirty="0"/>
          </a:p>
          <a:p>
            <a:pPr lvl="1"/>
            <a:r>
              <a:rPr lang="en-NZ" sz="1400" dirty="0"/>
              <a:t>Individual outliers </a:t>
            </a:r>
            <a:r>
              <a:rPr lang="en-NZ" sz="1400" dirty="0" smtClean="0"/>
              <a:t>present</a:t>
            </a:r>
            <a:endParaRPr lang="en-NZ" sz="1400" dirty="0"/>
          </a:p>
          <a:p>
            <a:pPr lvl="1"/>
            <a:r>
              <a:rPr lang="en-NZ" sz="1400" dirty="0"/>
              <a:t>Stage classification is subjective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04864"/>
            <a:ext cx="624036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0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Valuation Data – FMCG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 smtClean="0"/>
          </a:p>
          <a:p>
            <a:r>
              <a:rPr lang="en-NZ" sz="1600" dirty="0" smtClean="0"/>
              <a:t>Start-up stage FMCG offers have tended to be at lower valuations </a:t>
            </a:r>
            <a:r>
              <a:rPr lang="en-NZ" sz="1600" dirty="0" smtClean="0"/>
              <a:t>than </a:t>
            </a:r>
            <a:r>
              <a:rPr lang="en-NZ" sz="1600" dirty="0" smtClean="0"/>
              <a:t>NZVIF data whilst early </a:t>
            </a:r>
            <a:r>
              <a:rPr lang="en-NZ" sz="1600" dirty="0"/>
              <a:t>expansion </a:t>
            </a:r>
            <a:r>
              <a:rPr lang="en-NZ" sz="1600" dirty="0" smtClean="0"/>
              <a:t>stage offers have been at higher </a:t>
            </a:r>
            <a:r>
              <a:rPr lang="en-NZ" sz="1600" dirty="0" smtClean="0"/>
              <a:t>valuations</a:t>
            </a:r>
            <a:endParaRPr lang="en-NZ" sz="1600" dirty="0"/>
          </a:p>
          <a:p>
            <a:r>
              <a:rPr lang="en-NZ" sz="1600" dirty="0"/>
              <a:t>Constituents: </a:t>
            </a:r>
          </a:p>
          <a:p>
            <a:pPr lvl="1"/>
            <a:r>
              <a:rPr lang="en-NZ" sz="1400" dirty="0"/>
              <a:t>Start-up: Pineapple Heads, Angel Food, Sorbet by </a:t>
            </a:r>
            <a:r>
              <a:rPr lang="en-NZ" sz="1400" dirty="0" err="1" smtClean="0"/>
              <a:t>Ethique</a:t>
            </a:r>
            <a:endParaRPr lang="en-NZ" sz="1400" dirty="0"/>
          </a:p>
          <a:p>
            <a:pPr lvl="1"/>
            <a:r>
              <a:rPr lang="en-NZ" sz="1400" dirty="0"/>
              <a:t>Early Expansion: Renaissance Brewing, </a:t>
            </a:r>
            <a:r>
              <a:rPr lang="en-NZ" sz="1400" dirty="0" err="1"/>
              <a:t>Yeastie</a:t>
            </a:r>
            <a:r>
              <a:rPr lang="en-NZ" sz="1400" dirty="0"/>
              <a:t> Boys, </a:t>
            </a:r>
            <a:r>
              <a:rPr lang="en-NZ" sz="1400" dirty="0" err="1"/>
              <a:t>Invivo</a:t>
            </a:r>
            <a:r>
              <a:rPr lang="en-NZ" sz="1400" dirty="0"/>
              <a:t> Wine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04864"/>
            <a:ext cx="624036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Valuation Data – Software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r>
              <a:rPr lang="en-NZ" sz="1600" dirty="0"/>
              <a:t>Software start-up and early expansion stage companies have had lower valuations than that observed in NZVIF’s historic </a:t>
            </a:r>
            <a:r>
              <a:rPr lang="en-NZ" sz="1600" dirty="0" smtClean="0"/>
              <a:t>data</a:t>
            </a:r>
          </a:p>
          <a:p>
            <a:r>
              <a:rPr lang="en-NZ" sz="1600" dirty="0" smtClean="0"/>
              <a:t>Constituents</a:t>
            </a:r>
            <a:r>
              <a:rPr lang="en-NZ" sz="1600" dirty="0"/>
              <a:t>: </a:t>
            </a:r>
          </a:p>
          <a:p>
            <a:pPr lvl="1"/>
            <a:r>
              <a:rPr lang="en-NZ" sz="1400" dirty="0"/>
              <a:t>Seed: Chariot</a:t>
            </a:r>
          </a:p>
          <a:p>
            <a:pPr lvl="1"/>
            <a:r>
              <a:rPr lang="en-NZ" sz="1400" dirty="0"/>
              <a:t>Start-up: Parent Interviews</a:t>
            </a:r>
            <a:r>
              <a:rPr lang="en-NZ" sz="1400" dirty="0" smtClean="0"/>
              <a:t>,)</a:t>
            </a:r>
          </a:p>
          <a:p>
            <a:pPr lvl="1"/>
            <a:r>
              <a:rPr lang="en-NZ" sz="1400" dirty="0" smtClean="0"/>
              <a:t>Early </a:t>
            </a:r>
            <a:r>
              <a:rPr lang="en-NZ" sz="1400" dirty="0"/>
              <a:t>Expansion: TRNZ Digital Travel Guides, Sell Shed, 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04864"/>
            <a:ext cx="624036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dirty="0" smtClean="0"/>
              <a:t>Valuation Data – Failed Offers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endParaRPr lang="en-NZ" sz="1600" dirty="0" smtClean="0"/>
          </a:p>
          <a:p>
            <a:endParaRPr lang="en-NZ" sz="1600" dirty="0"/>
          </a:p>
          <a:p>
            <a:r>
              <a:rPr lang="en-NZ" sz="1600" dirty="0" smtClean="0"/>
              <a:t>Seed </a:t>
            </a:r>
            <a:r>
              <a:rPr lang="en-NZ" sz="1600" dirty="0"/>
              <a:t>stage companies with offers that failed will likely have related </a:t>
            </a:r>
            <a:r>
              <a:rPr lang="en-NZ" sz="1600" dirty="0" smtClean="0"/>
              <a:t>to issues </a:t>
            </a:r>
            <a:r>
              <a:rPr lang="en-NZ" sz="1600" dirty="0"/>
              <a:t>other than valuation. For the start up stage offers that failed</a:t>
            </a:r>
            <a:r>
              <a:rPr lang="en-NZ" sz="1600" dirty="0" smtClean="0"/>
              <a:t>, valuation </a:t>
            </a:r>
            <a:r>
              <a:rPr lang="en-NZ" sz="1600" dirty="0"/>
              <a:t>may have been a contributing </a:t>
            </a:r>
            <a:r>
              <a:rPr lang="en-NZ" sz="1600" dirty="0" smtClean="0"/>
              <a:t>factor</a:t>
            </a:r>
            <a:endParaRPr lang="en-NZ" sz="1600" dirty="0"/>
          </a:p>
          <a:p>
            <a:r>
              <a:rPr lang="en-NZ" sz="1600" dirty="0" smtClean="0"/>
              <a:t>Constituents</a:t>
            </a:r>
            <a:r>
              <a:rPr lang="en-NZ" sz="1600" dirty="0"/>
              <a:t>:</a:t>
            </a:r>
          </a:p>
          <a:p>
            <a:pPr lvl="1"/>
            <a:r>
              <a:rPr lang="en-NZ" sz="1400" dirty="0" smtClean="0"/>
              <a:t>Seed</a:t>
            </a:r>
            <a:r>
              <a:rPr lang="en-NZ" sz="1400" dirty="0"/>
              <a:t>: </a:t>
            </a:r>
            <a:r>
              <a:rPr lang="en-NZ" sz="1400" dirty="0" err="1"/>
              <a:t>Techvana</a:t>
            </a:r>
            <a:r>
              <a:rPr lang="en-NZ" sz="1400" dirty="0"/>
              <a:t> – The New Zealand Computer Museum, H2Explore</a:t>
            </a:r>
          </a:p>
          <a:p>
            <a:pPr lvl="1"/>
            <a:r>
              <a:rPr lang="en-NZ" sz="1400" dirty="0" smtClean="0"/>
              <a:t>Start-up</a:t>
            </a:r>
            <a:r>
              <a:rPr lang="en-NZ" sz="1400" dirty="0"/>
              <a:t>: Be Intent Youth, </a:t>
            </a:r>
            <a:r>
              <a:rPr lang="en-NZ" sz="1400" dirty="0" err="1" smtClean="0"/>
              <a:t>Tapp</a:t>
            </a:r>
            <a:r>
              <a:rPr lang="en-NZ" sz="1400" dirty="0" smtClean="0"/>
              <a:t>, Liquid Waste </a:t>
            </a:r>
            <a:r>
              <a:rPr lang="en-NZ" sz="1400" dirty="0" err="1" smtClean="0"/>
              <a:t>Treament</a:t>
            </a:r>
            <a:r>
              <a:rPr lang="en-NZ" sz="1400" dirty="0" smtClean="0"/>
              <a:t> Systems</a:t>
            </a:r>
            <a:endParaRPr lang="en-NZ" sz="1400" dirty="0"/>
          </a:p>
          <a:p>
            <a:pPr lvl="1"/>
            <a:r>
              <a:rPr lang="en-NZ" sz="1400" dirty="0" smtClean="0"/>
              <a:t>Early </a:t>
            </a:r>
            <a:r>
              <a:rPr lang="en-NZ" sz="1400" dirty="0"/>
              <a:t>Expansion: Mad Group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04864"/>
            <a:ext cx="624036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dirty="0" smtClean="0"/>
              <a:t>Questions, Comments, Enquiries?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4213" y="1844675"/>
            <a:ext cx="3383731" cy="3816350"/>
          </a:xfrm>
        </p:spPr>
        <p:txBody>
          <a:bodyPr/>
          <a:lstStyle/>
          <a:p>
            <a:pPr marL="0" indent="0">
              <a:buNone/>
            </a:pPr>
            <a:endParaRPr lang="mi-NZ" sz="1600" dirty="0" smtClean="0"/>
          </a:p>
          <a:p>
            <a:pPr marL="0" indent="0">
              <a:buNone/>
            </a:pPr>
            <a:r>
              <a:rPr lang="mi-NZ" sz="1600" dirty="0" smtClean="0"/>
              <a:t>General enquiries:</a:t>
            </a:r>
          </a:p>
          <a:p>
            <a:pPr marL="0" indent="0">
              <a:buNone/>
            </a:pPr>
            <a:endParaRPr lang="mi-NZ" sz="1600" dirty="0" smtClean="0"/>
          </a:p>
          <a:p>
            <a:pPr marL="0" indent="0">
              <a:buNone/>
            </a:pPr>
            <a:r>
              <a:rPr lang="mi-NZ" sz="1600" dirty="0" smtClean="0"/>
              <a:t>Lewis Grafton</a:t>
            </a:r>
          </a:p>
          <a:p>
            <a:pPr marL="0" indent="0">
              <a:buNone/>
            </a:pPr>
            <a:r>
              <a:rPr lang="mi-NZ" sz="1600" dirty="0" smtClean="0"/>
              <a:t>Analyst</a:t>
            </a:r>
          </a:p>
          <a:p>
            <a:pPr marL="0" indent="0">
              <a:buNone/>
            </a:pPr>
            <a:endParaRPr lang="mi-NZ" sz="1600" dirty="0" smtClean="0"/>
          </a:p>
          <a:p>
            <a:pPr marL="0" indent="0">
              <a:buNone/>
            </a:pPr>
            <a:r>
              <a:rPr lang="mi-NZ" sz="1600" dirty="0" smtClean="0"/>
              <a:t>+64 27 4696 433</a:t>
            </a:r>
          </a:p>
          <a:p>
            <a:pPr marL="0" indent="0">
              <a:buNone/>
            </a:pPr>
            <a:r>
              <a:rPr lang="mi-NZ" sz="1600" dirty="0" smtClean="0"/>
              <a:t>lgrafton@armillary.co.nz</a:t>
            </a:r>
            <a:endParaRPr lang="en-NZ" sz="1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55976" y="1844675"/>
            <a:ext cx="3383731" cy="38163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―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•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kumimoji="0" lang="en-US" sz="18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kumimoji="0" lang="en-US" sz="16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4pPr>
            <a:lvl5pPr marL="20574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tabLst/>
              <a:defRPr kumimoji="0" lang="en-NZ" sz="1200" b="0" i="0" u="none" strike="noStrike" kern="0" cap="none" spc="0" normalizeH="0" baseline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entury Gothic" panose="020B0502020202020204" pitchFamily="34" charset="0"/>
              <a:buNone/>
            </a:pPr>
            <a:endParaRPr lang="mi-NZ" sz="1600" dirty="0" smtClean="0"/>
          </a:p>
          <a:p>
            <a:pPr marL="0" indent="0">
              <a:buFont typeface="Century Gothic" panose="020B0502020202020204" pitchFamily="34" charset="0"/>
              <a:buNone/>
            </a:pPr>
            <a:r>
              <a:rPr lang="mi-NZ" sz="1600" dirty="0" smtClean="0"/>
              <a:t>Media enquiries: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mi-NZ" sz="1600" dirty="0"/>
          </a:p>
          <a:p>
            <a:pPr marL="0" indent="0">
              <a:buFont typeface="Century Gothic" panose="020B0502020202020204" pitchFamily="34" charset="0"/>
              <a:buNone/>
            </a:pPr>
            <a:r>
              <a:rPr lang="mi-NZ" sz="1600" dirty="0" smtClean="0"/>
              <a:t>David Wallace</a:t>
            </a:r>
          </a:p>
          <a:p>
            <a:pPr marL="0" indent="0">
              <a:buFont typeface="Century Gothic" panose="020B0502020202020204" pitchFamily="34" charset="0"/>
              <a:buNone/>
            </a:pPr>
            <a:r>
              <a:rPr lang="mi-NZ" sz="1600" dirty="0" smtClean="0"/>
              <a:t>Managing Director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mi-NZ" sz="1600" dirty="0" smtClean="0"/>
          </a:p>
          <a:p>
            <a:pPr marL="0" indent="0">
              <a:buFont typeface="Century Gothic" panose="020B0502020202020204" pitchFamily="34" charset="0"/>
              <a:buNone/>
            </a:pPr>
            <a:r>
              <a:rPr lang="mi-NZ" sz="1600" dirty="0" smtClean="0"/>
              <a:t>+64 21 419 440</a:t>
            </a:r>
          </a:p>
          <a:p>
            <a:pPr marL="0" indent="0">
              <a:buFont typeface="Century Gothic" panose="020B0502020202020204" pitchFamily="34" charset="0"/>
              <a:buNone/>
            </a:pPr>
            <a:r>
              <a:rPr lang="mi-NZ" sz="1600" dirty="0" smtClean="0"/>
              <a:t>david@armillary.co.nz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216486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684213" y="1844675"/>
            <a:ext cx="7775575" cy="38163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―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Century Gothic" panose="020B0502020202020204" pitchFamily="34" charset="0"/>
              <a:buChar char="•"/>
              <a:tabLst/>
              <a:defRPr kumimoji="0" lang="en-US" sz="20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kumimoji="0" lang="en-US" sz="18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kumimoji="0" lang="en-US" sz="1600" b="0" i="0" u="none" strike="noStrike" kern="0" cap="none" spc="0" normalizeH="0" baseline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4pPr>
            <a:lvl5pPr marL="205740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tabLst/>
              <a:defRPr kumimoji="0" lang="en-NZ" sz="1200" b="0" i="0" u="none" strike="noStrike" kern="0" cap="none" spc="0" normalizeH="0" baseline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ＭＳ Ｐゴシック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1600" dirty="0"/>
              <a:t>At Armillary Private Capital we have a purpose of enabling success for businesses, business owners and investors. </a:t>
            </a:r>
          </a:p>
          <a:p>
            <a:pPr marL="0" indent="0">
              <a:buNone/>
            </a:pPr>
            <a:endParaRPr lang="en-NZ" sz="1600" dirty="0" smtClean="0"/>
          </a:p>
          <a:p>
            <a:pPr marL="0" indent="0">
              <a:buNone/>
            </a:pPr>
            <a:r>
              <a:rPr lang="en-NZ" sz="1600" dirty="0" smtClean="0"/>
              <a:t>We </a:t>
            </a:r>
            <a:r>
              <a:rPr lang="en-NZ" sz="1600" dirty="0"/>
              <a:t>are an investment bank providing specialist asset and market place management, corporate finance, advisory and financial training services. We manage the Unlisted unlicensed financial product market. </a:t>
            </a:r>
          </a:p>
          <a:p>
            <a:pPr marL="0" indent="0">
              <a:buNone/>
            </a:pPr>
            <a:endParaRPr lang="en-NZ" sz="1600" dirty="0" smtClean="0"/>
          </a:p>
          <a:p>
            <a:pPr marL="0" indent="0">
              <a:buNone/>
            </a:pPr>
            <a:r>
              <a:rPr lang="en-NZ" sz="1600" dirty="0" smtClean="0"/>
              <a:t>Armillary </a:t>
            </a:r>
            <a:r>
              <a:rPr lang="en-NZ" sz="1600" dirty="0"/>
              <a:t>is also the manager of </a:t>
            </a:r>
            <a:r>
              <a:rPr lang="en-NZ" sz="1600" dirty="0" err="1"/>
              <a:t>CrowdArm</a:t>
            </a:r>
            <a:r>
              <a:rPr lang="en-NZ" sz="1600" dirty="0"/>
              <a:t> Limited (</a:t>
            </a:r>
            <a:r>
              <a:rPr lang="en-NZ" sz="1600" dirty="0" err="1"/>
              <a:t>CrowdArm</a:t>
            </a:r>
            <a:r>
              <a:rPr lang="en-NZ" sz="1600" dirty="0"/>
              <a:t>), a licenced crowd funding operator trading as </a:t>
            </a:r>
            <a:r>
              <a:rPr lang="en-NZ" sz="1600" dirty="0" err="1"/>
              <a:t>CrowdCube</a:t>
            </a:r>
            <a:r>
              <a:rPr lang="en-NZ" sz="1600" dirty="0"/>
              <a:t> in New Zealand. </a:t>
            </a:r>
            <a:r>
              <a:rPr lang="en-NZ" sz="1600" dirty="0" err="1"/>
              <a:t>CrowdArm</a:t>
            </a:r>
            <a:r>
              <a:rPr lang="en-NZ" sz="1600" dirty="0"/>
              <a:t> is 50% owned by </a:t>
            </a:r>
            <a:r>
              <a:rPr lang="en-NZ" sz="1600" dirty="0" err="1"/>
              <a:t>Quadriga</a:t>
            </a:r>
            <a:r>
              <a:rPr lang="en-NZ" sz="1600" dirty="0"/>
              <a:t> Acquisitions Limited, a related party to Armillary. </a:t>
            </a:r>
            <a:endParaRPr lang="en-NZ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5968" y="298862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C484C"/>
                </a:solidFill>
                <a:effectLst/>
                <a:uLnTx/>
                <a:uFillTx/>
                <a:latin typeface="Century Gothic"/>
                <a:ea typeface="ＭＳ Ｐゴシック"/>
                <a:cs typeface="+mj-cs"/>
              </a:defRPr>
            </a:lvl1pPr>
          </a:lstStyle>
          <a:p>
            <a:r>
              <a:rPr lang="mi-NZ" dirty="0" smtClean="0"/>
              <a:t>About Armillary Private Capital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113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Companies Valued (generally)?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Different methods for different </a:t>
            </a:r>
            <a:r>
              <a:rPr lang="en-NZ" sz="1600" dirty="0" smtClean="0"/>
              <a:t>contexts</a:t>
            </a:r>
          </a:p>
          <a:p>
            <a:pPr marL="0" indent="0">
              <a:buNone/>
            </a:pPr>
            <a:endParaRPr lang="en-NZ" sz="800" dirty="0"/>
          </a:p>
          <a:p>
            <a:r>
              <a:rPr lang="en-NZ" sz="1600" dirty="0" smtClean="0"/>
              <a:t>Discounted </a:t>
            </a:r>
            <a:r>
              <a:rPr lang="en-NZ" sz="1600" dirty="0"/>
              <a:t>Cash Flow</a:t>
            </a:r>
          </a:p>
          <a:p>
            <a:pPr lvl="1"/>
            <a:r>
              <a:rPr lang="en-NZ" sz="1400" dirty="0"/>
              <a:t>FCFF, FCFE, DDM, EVA etc.</a:t>
            </a:r>
          </a:p>
          <a:p>
            <a:r>
              <a:rPr lang="en-NZ" sz="1600" dirty="0"/>
              <a:t>Comparable Company Multiples</a:t>
            </a:r>
          </a:p>
          <a:p>
            <a:pPr lvl="1"/>
            <a:r>
              <a:rPr lang="en-NZ" sz="1400" dirty="0"/>
              <a:t>M&amp;A transactions, publicly listed comps, capital raising valuation by similar firms</a:t>
            </a:r>
          </a:p>
          <a:p>
            <a:r>
              <a:rPr lang="en-NZ" sz="1600" dirty="0"/>
              <a:t>Asset Based</a:t>
            </a:r>
          </a:p>
          <a:p>
            <a:pPr lvl="1"/>
            <a:r>
              <a:rPr lang="en-NZ" sz="1400" dirty="0"/>
              <a:t>NAV, replacement cost, break-up value</a:t>
            </a:r>
          </a:p>
          <a:p>
            <a:r>
              <a:rPr lang="en-NZ" sz="1600" dirty="0"/>
              <a:t>Previous transaction value</a:t>
            </a:r>
          </a:p>
          <a:p>
            <a:pPr lvl="1"/>
            <a:r>
              <a:rPr lang="en-NZ" sz="1400" dirty="0"/>
              <a:t>Acquisition price, implied value at capital raised, most recent traded price</a:t>
            </a:r>
          </a:p>
          <a:p>
            <a:pPr marL="0" indent="0">
              <a:buNone/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34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Early-stage Company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Issues arise when applying traditional methods to early-stage </a:t>
            </a:r>
            <a:r>
              <a:rPr lang="en-NZ" sz="1600" dirty="0" smtClean="0"/>
              <a:t>companies</a:t>
            </a:r>
            <a:endParaRPr lang="en-NZ" sz="1600" dirty="0"/>
          </a:p>
          <a:p>
            <a:endParaRPr lang="en-NZ" sz="700" dirty="0"/>
          </a:p>
          <a:p>
            <a:r>
              <a:rPr lang="en-NZ" sz="1600" dirty="0"/>
              <a:t>Discounted Cash Flow</a:t>
            </a:r>
          </a:p>
          <a:p>
            <a:pPr lvl="1"/>
            <a:r>
              <a:rPr lang="en-NZ" sz="1400" dirty="0"/>
              <a:t>Positive cash flows may be outside of reasonable forecast period</a:t>
            </a:r>
          </a:p>
          <a:p>
            <a:pPr lvl="1"/>
            <a:r>
              <a:rPr lang="en-NZ" sz="1400" dirty="0"/>
              <a:t>Very sensitive to discount rate assumptions</a:t>
            </a:r>
          </a:p>
          <a:p>
            <a:r>
              <a:rPr lang="en-NZ" sz="1600" dirty="0"/>
              <a:t>Comparable Company Multiples</a:t>
            </a:r>
          </a:p>
          <a:p>
            <a:pPr lvl="1"/>
            <a:r>
              <a:rPr lang="en-NZ" sz="1400" dirty="0"/>
              <a:t>M&amp;A comps imply control and/or synergy value</a:t>
            </a:r>
          </a:p>
          <a:p>
            <a:r>
              <a:rPr lang="en-NZ" sz="1600" dirty="0"/>
              <a:t>Publicly listed comps imply lower </a:t>
            </a:r>
            <a:r>
              <a:rPr lang="en-NZ" sz="1600" dirty="0" smtClean="0"/>
              <a:t>discount rate (various </a:t>
            </a:r>
            <a:r>
              <a:rPr lang="en-NZ" sz="1600" dirty="0"/>
              <a:t>reasons)</a:t>
            </a:r>
          </a:p>
          <a:p>
            <a:pPr lvl="1"/>
            <a:r>
              <a:rPr lang="en-NZ" sz="1400" dirty="0"/>
              <a:t>Asset Based</a:t>
            </a:r>
          </a:p>
          <a:p>
            <a:pPr lvl="1"/>
            <a:r>
              <a:rPr lang="en-NZ" sz="1400" dirty="0"/>
              <a:t>Does not assess value of future potential, very conservative</a:t>
            </a:r>
          </a:p>
          <a:p>
            <a:r>
              <a:rPr lang="en-NZ" sz="1600" dirty="0"/>
              <a:t>Previous transaction value</a:t>
            </a:r>
          </a:p>
          <a:p>
            <a:pPr lvl="1"/>
            <a:r>
              <a:rPr lang="en-NZ" sz="1400" dirty="0"/>
              <a:t>May not exist/be available or stale</a:t>
            </a:r>
          </a:p>
          <a:p>
            <a:pPr lvl="1"/>
            <a:r>
              <a:rPr lang="en-NZ" sz="1400" dirty="0"/>
              <a:t>May relate to different class of capital e.g. liquidation </a:t>
            </a:r>
            <a:r>
              <a:rPr lang="en-NZ" sz="1400" dirty="0" smtClean="0"/>
              <a:t>preference, anti-dilution provisions, </a:t>
            </a:r>
            <a:r>
              <a:rPr lang="en-NZ" sz="1400" dirty="0"/>
              <a:t>or board representation</a:t>
            </a:r>
          </a:p>
          <a:p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404922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 quick word on the ‘Venture Capital Method’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A pricing tool rather than a valuation </a:t>
            </a:r>
            <a:r>
              <a:rPr lang="en-NZ" sz="1600" dirty="0" smtClean="0"/>
              <a:t>method. Assumes that funding is received.</a:t>
            </a:r>
            <a:endParaRPr lang="en-NZ" sz="1600" dirty="0"/>
          </a:p>
          <a:p>
            <a:endParaRPr lang="en-NZ" sz="800" dirty="0"/>
          </a:p>
          <a:p>
            <a:r>
              <a:rPr lang="en-NZ" sz="1600" dirty="0"/>
              <a:t>Determine the terminal value of the company at the point of </a:t>
            </a:r>
            <a:r>
              <a:rPr lang="en-NZ" sz="1600" dirty="0" smtClean="0"/>
              <a:t>exit</a:t>
            </a:r>
          </a:p>
          <a:p>
            <a:pPr lvl="1"/>
            <a:r>
              <a:rPr lang="mi-NZ" sz="1400" dirty="0" smtClean="0"/>
              <a:t>Make forecasts for the company’s financials for the holding period</a:t>
            </a:r>
          </a:p>
          <a:p>
            <a:pPr lvl="1"/>
            <a:r>
              <a:rPr lang="en-NZ" sz="1400" dirty="0" smtClean="0"/>
              <a:t>Assess value using </a:t>
            </a:r>
            <a:r>
              <a:rPr lang="en-NZ" sz="1400" dirty="0"/>
              <a:t>one of the previous valuation methods e.g. 5x EBIT at end of year 5</a:t>
            </a:r>
          </a:p>
          <a:p>
            <a:r>
              <a:rPr lang="en-NZ" sz="1600" dirty="0"/>
              <a:t>Discount the terminal value to </a:t>
            </a:r>
            <a:r>
              <a:rPr lang="en-NZ" sz="1600" dirty="0" smtClean="0"/>
              <a:t>date of </a:t>
            </a:r>
            <a:r>
              <a:rPr lang="en-NZ" sz="1600" dirty="0"/>
              <a:t>investment </a:t>
            </a:r>
            <a:r>
              <a:rPr lang="en-NZ" sz="1600" dirty="0" smtClean="0"/>
              <a:t>to give the </a:t>
            </a:r>
            <a:r>
              <a:rPr lang="en-NZ" sz="1600" dirty="0"/>
              <a:t>post-money </a:t>
            </a:r>
            <a:r>
              <a:rPr lang="en-NZ" sz="1600" dirty="0" smtClean="0"/>
              <a:t>valuation</a:t>
            </a:r>
            <a:endParaRPr lang="en-NZ" sz="1600" dirty="0"/>
          </a:p>
          <a:p>
            <a:pPr lvl="1"/>
            <a:r>
              <a:rPr lang="en-NZ" sz="1400" dirty="0"/>
              <a:t>e</a:t>
            </a:r>
            <a:r>
              <a:rPr lang="en-NZ" sz="1400" dirty="0" smtClean="0"/>
              <a:t>.g</a:t>
            </a:r>
            <a:r>
              <a:rPr lang="en-NZ" sz="1400" dirty="0"/>
              <a:t>. discount back 5 years at 30% compound annual rate</a:t>
            </a:r>
          </a:p>
          <a:p>
            <a:pPr lvl="1"/>
            <a:r>
              <a:rPr lang="en-NZ" sz="1400" dirty="0"/>
              <a:t>Adjust for </a:t>
            </a:r>
            <a:r>
              <a:rPr lang="en-NZ" sz="1400" dirty="0" smtClean="0"/>
              <a:t>additional future </a:t>
            </a:r>
            <a:r>
              <a:rPr lang="en-NZ" sz="1400" dirty="0"/>
              <a:t>financing rounds if </a:t>
            </a:r>
            <a:r>
              <a:rPr lang="en-NZ" sz="1400" dirty="0" smtClean="0"/>
              <a:t>anticipated, base this on cash balances and burn rates over the forecast period</a:t>
            </a:r>
            <a:endParaRPr lang="en-NZ" sz="1400" dirty="0"/>
          </a:p>
          <a:p>
            <a:r>
              <a:rPr lang="en-NZ" sz="1600" dirty="0"/>
              <a:t>Subtract the value of investment round to give the pre-money valuation</a:t>
            </a:r>
          </a:p>
          <a:p>
            <a:pPr lvl="1"/>
            <a:r>
              <a:rPr lang="mi-NZ" sz="1400" dirty="0"/>
              <a:t>e</a:t>
            </a:r>
            <a:r>
              <a:rPr lang="mi-NZ" sz="1400" dirty="0" smtClean="0"/>
              <a:t>.g. If the post-money valuation from the previous step is $5m, and the forecast is based on the assumption of $1m invested, then the pre-money valuation is $4m.</a:t>
            </a:r>
            <a:endParaRPr lang="en-NZ" sz="1400" dirty="0" smtClean="0"/>
          </a:p>
          <a:p>
            <a:endParaRPr lang="en-NZ" sz="1800" dirty="0"/>
          </a:p>
        </p:txBody>
      </p:sp>
    </p:spTree>
    <p:extLst>
      <p:ext uri="{BB962C8B-B14F-4D97-AF65-F5344CB8AC3E}">
        <p14:creationId xmlns:p14="http://schemas.microsoft.com/office/powerpoint/2010/main" val="42736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Discount Rate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Higher risk </a:t>
            </a:r>
            <a:r>
              <a:rPr lang="en-NZ" sz="1600" dirty="0" smtClean="0">
                <a:sym typeface="Wingdings" panose="05000000000000000000" pitchFamily="2" charset="2"/>
              </a:rPr>
              <a:t></a:t>
            </a:r>
            <a:r>
              <a:rPr lang="en-NZ" sz="1600" dirty="0" smtClean="0"/>
              <a:t> </a:t>
            </a:r>
            <a:r>
              <a:rPr lang="en-NZ" sz="1600" dirty="0"/>
              <a:t>higher return expectations </a:t>
            </a:r>
            <a:r>
              <a:rPr lang="en-NZ" sz="1600" dirty="0" smtClean="0">
                <a:sym typeface="Wingdings" panose="05000000000000000000" pitchFamily="2" charset="2"/>
              </a:rPr>
              <a:t></a:t>
            </a:r>
            <a:r>
              <a:rPr lang="en-NZ" sz="1600" dirty="0" smtClean="0"/>
              <a:t> </a:t>
            </a:r>
            <a:r>
              <a:rPr lang="en-NZ" sz="1600" dirty="0"/>
              <a:t>risk premium on discount rates</a:t>
            </a:r>
          </a:p>
          <a:p>
            <a:endParaRPr lang="en-NZ" sz="800" dirty="0"/>
          </a:p>
          <a:p>
            <a:r>
              <a:rPr lang="en-NZ" sz="1600" dirty="0"/>
              <a:t>The higher the level of risk associated with the investment, the higher the discount rate must be</a:t>
            </a:r>
          </a:p>
          <a:p>
            <a:r>
              <a:rPr lang="en-NZ" sz="1600" dirty="0" smtClean="0"/>
              <a:t>The venture capital method implicitly considers only the exit value in the case of success, rather than the (probability-based) </a:t>
            </a:r>
            <a:r>
              <a:rPr lang="en-NZ" sz="1600" i="1" dirty="0" smtClean="0"/>
              <a:t>expected</a:t>
            </a:r>
            <a:r>
              <a:rPr lang="en-NZ" sz="1600" dirty="0" smtClean="0"/>
              <a:t> case. There are two ways of dealing with this:</a:t>
            </a:r>
          </a:p>
          <a:p>
            <a:pPr lvl="1"/>
            <a:r>
              <a:rPr lang="en-NZ" sz="1400" dirty="0" smtClean="0"/>
              <a:t>Explicitly consider a number of scenarios at the point of exit and analyse on a probability-weighted basis.</a:t>
            </a:r>
          </a:p>
          <a:p>
            <a:pPr lvl="1"/>
            <a:r>
              <a:rPr lang="en-NZ" sz="1400" dirty="0" smtClean="0"/>
              <a:t>Increase the </a:t>
            </a:r>
            <a:r>
              <a:rPr lang="en-NZ" sz="1400" dirty="0"/>
              <a:t>discount rate to incorporate an annual probability of failure (with zero residual value</a:t>
            </a:r>
            <a:r>
              <a:rPr lang="en-NZ" sz="1400" dirty="0" smtClean="0"/>
              <a:t>). e.g. a 20% discount rate for non-diversifiable risk combined with a 20% annual chance of failure in each of the five years forecast will equate to a combined discount rate of 50% </a:t>
            </a:r>
            <a:endParaRPr lang="en-NZ" sz="1400" dirty="0"/>
          </a:p>
          <a:p>
            <a:pPr lvl="1"/>
            <a:endParaRPr lang="en-NZ" sz="1400" dirty="0"/>
          </a:p>
          <a:p>
            <a:endParaRPr lang="en-NZ" sz="1800" dirty="0"/>
          </a:p>
          <a:p>
            <a:endParaRPr lang="en-NZ" sz="1800" dirty="0"/>
          </a:p>
        </p:txBody>
      </p:sp>
    </p:spTree>
    <p:extLst>
      <p:ext uri="{BB962C8B-B14F-4D97-AF65-F5344CB8AC3E}">
        <p14:creationId xmlns:p14="http://schemas.microsoft.com/office/powerpoint/2010/main" val="255789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Where is the risk?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At the shareholder level, require a </a:t>
            </a:r>
            <a:r>
              <a:rPr lang="en-NZ" sz="1600" dirty="0" smtClean="0"/>
              <a:t>discount (increase discount rate) </a:t>
            </a:r>
            <a:r>
              <a:rPr lang="en-NZ" sz="1600" dirty="0"/>
              <a:t>for:</a:t>
            </a:r>
          </a:p>
          <a:p>
            <a:r>
              <a:rPr lang="en-NZ" sz="1600" dirty="0" smtClean="0"/>
              <a:t>Lack of control – a minority interest in a company does not give meaningful voting rights</a:t>
            </a:r>
            <a:endParaRPr lang="en-NZ" sz="1600" dirty="0"/>
          </a:p>
          <a:p>
            <a:r>
              <a:rPr lang="en-NZ" sz="1600" dirty="0" smtClean="0"/>
              <a:t>Lack of marketability – the costs and difficulty associated with finding a buyer for your shares</a:t>
            </a:r>
            <a:endParaRPr lang="en-NZ" sz="1600" dirty="0"/>
          </a:p>
          <a:p>
            <a:r>
              <a:rPr lang="en-NZ" sz="1600" dirty="0" smtClean="0"/>
              <a:t>Liquidity – the costs associated with trading the shares quickly when there isn’t a stable market price</a:t>
            </a:r>
            <a:endParaRPr lang="en-NZ" sz="1600" dirty="0"/>
          </a:p>
          <a:p>
            <a:r>
              <a:rPr lang="en-NZ" sz="1600" dirty="0"/>
              <a:t>Information </a:t>
            </a:r>
            <a:r>
              <a:rPr lang="en-NZ" sz="1600" dirty="0" smtClean="0"/>
              <a:t>asymmetry – shareholder’s are only legally entitled little more than the annual financial accounts</a:t>
            </a:r>
            <a:endParaRPr lang="en-NZ" sz="1600" dirty="0"/>
          </a:p>
          <a:p>
            <a:r>
              <a:rPr lang="en-NZ" sz="1600" dirty="0"/>
              <a:t>Agency </a:t>
            </a:r>
            <a:r>
              <a:rPr lang="en-NZ" sz="1600" dirty="0" smtClean="0"/>
              <a:t>problems – incentives of directors and managers are not always aligned with that of shareholders</a:t>
            </a:r>
          </a:p>
          <a:p>
            <a:endParaRPr lang="en-NZ" sz="1100" dirty="0"/>
          </a:p>
          <a:p>
            <a:pPr marL="0" indent="0">
              <a:buNone/>
            </a:pPr>
            <a:r>
              <a:rPr lang="en-NZ" sz="1600" dirty="0" smtClean="0"/>
              <a:t>Some </a:t>
            </a:r>
            <a:r>
              <a:rPr lang="en-NZ" sz="1600" dirty="0"/>
              <a:t>of these issues can be mitigated e.g. by listing on a </a:t>
            </a:r>
            <a:r>
              <a:rPr lang="en-NZ" sz="1600" dirty="0" smtClean="0"/>
              <a:t>secondary exchange such as Unlisted or the NZAX.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11010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Where is the risk?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For early-stage and small companies, </a:t>
            </a:r>
            <a:r>
              <a:rPr lang="en-NZ" sz="1600" dirty="0" smtClean="0"/>
              <a:t>a further discount </a:t>
            </a:r>
            <a:r>
              <a:rPr lang="en-NZ" sz="1600" dirty="0"/>
              <a:t>may be required for:</a:t>
            </a:r>
          </a:p>
          <a:p>
            <a:endParaRPr lang="en-NZ" sz="1800" dirty="0"/>
          </a:p>
          <a:p>
            <a:r>
              <a:rPr lang="en-NZ" sz="1600" dirty="0"/>
              <a:t>Lack of depth/quality of management </a:t>
            </a:r>
            <a:r>
              <a:rPr lang="en-NZ" sz="1600" dirty="0" smtClean="0"/>
              <a:t>including </a:t>
            </a:r>
            <a:r>
              <a:rPr lang="en-NZ" sz="1600" dirty="0"/>
              <a:t>key person risk</a:t>
            </a:r>
          </a:p>
          <a:p>
            <a:r>
              <a:rPr lang="en-NZ" sz="1600" dirty="0"/>
              <a:t>Weak bargaining power with customers/suppliers</a:t>
            </a:r>
          </a:p>
          <a:p>
            <a:r>
              <a:rPr lang="en-NZ" sz="1600" dirty="0"/>
              <a:t>More vulnerable to threat of new entrants, substitutes, industry rivalry</a:t>
            </a:r>
          </a:p>
          <a:p>
            <a:r>
              <a:rPr lang="en-NZ" sz="1600" dirty="0"/>
              <a:t>Lack of established customer base / market validation</a:t>
            </a:r>
          </a:p>
          <a:p>
            <a:r>
              <a:rPr lang="en-NZ" sz="1600" dirty="0"/>
              <a:t>Risk associated with product development</a:t>
            </a:r>
          </a:p>
          <a:p>
            <a:r>
              <a:rPr lang="en-NZ" sz="1600" dirty="0"/>
              <a:t>Revenue concentration risk</a:t>
            </a:r>
          </a:p>
          <a:p>
            <a:r>
              <a:rPr lang="en-NZ" sz="1600" dirty="0"/>
              <a:t>Lack of runway / financial sustainability</a:t>
            </a:r>
          </a:p>
          <a:p>
            <a:endParaRPr lang="en-NZ" sz="1800" dirty="0"/>
          </a:p>
          <a:p>
            <a:pPr marL="0" indent="0">
              <a:buNone/>
            </a:pPr>
            <a:r>
              <a:rPr lang="en-NZ" sz="1600" dirty="0"/>
              <a:t>For </a:t>
            </a:r>
            <a:r>
              <a:rPr lang="en-NZ" sz="1600" dirty="0" smtClean="0"/>
              <a:t>shorthand, </a:t>
            </a:r>
            <a:r>
              <a:rPr lang="en-NZ" sz="1600" dirty="0"/>
              <a:t>companies are often grouped into stages with respect to progress in addressing these factors.</a:t>
            </a:r>
          </a:p>
        </p:txBody>
      </p:sp>
    </p:spTree>
    <p:extLst>
      <p:ext uri="{BB962C8B-B14F-4D97-AF65-F5344CB8AC3E}">
        <p14:creationId xmlns:p14="http://schemas.microsoft.com/office/powerpoint/2010/main" val="1966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Stages of Company Maturity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Stages of company development are commonly associated with rounds of funding</a:t>
            </a:r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800" dirty="0"/>
          </a:p>
          <a:p>
            <a:endParaRPr lang="en-NZ" sz="1050" dirty="0" smtClean="0"/>
          </a:p>
          <a:p>
            <a:pPr marL="0" indent="0">
              <a:buNone/>
            </a:pPr>
            <a:r>
              <a:rPr lang="en-NZ" sz="1600" dirty="0" smtClean="0"/>
              <a:t>The </a:t>
            </a:r>
            <a:r>
              <a:rPr lang="en-NZ" sz="1600" dirty="0"/>
              <a:t>differences between stages are not always well-defined, nor does every stage require its own funding round.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0046945"/>
              </p:ext>
            </p:extLst>
          </p:nvPr>
        </p:nvGraphicFramePr>
        <p:xfrm>
          <a:off x="611560" y="2567945"/>
          <a:ext cx="8064252" cy="30930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80968"/>
                <a:gridCol w="7183284"/>
              </a:tblGrid>
              <a:tr h="301042"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Stage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3D64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New Zealand Venture Investment Fund (NZVIF)</a:t>
                      </a:r>
                      <a:r>
                        <a:rPr lang="mi-NZ" sz="11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Definition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3D646B"/>
                    </a:solidFill>
                  </a:tcPr>
                </a:tc>
              </a:tr>
              <a:tr h="405564"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Seed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An investee company is at the seed stage of its development if the investment will enable</a:t>
                      </a:r>
                    </a:p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development, testing and preparation of a product or service to the point where it is feasible to start business operations. Most likely to be pre-revenue. </a:t>
                      </a:r>
                      <a:endParaRPr lang="en-NZ" sz="1100" b="0" i="0" u="none" strike="noStrike" kern="1200" baseline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573911"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Start-up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An investee company is at the start-up stage of its development if the investment will enable</a:t>
                      </a:r>
                    </a:p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actual business operations to get underway. This includes further development of the company’s product(s) and initial production and marketing. May or may not be pre-revenue.</a:t>
                      </a:r>
                    </a:p>
                    <a:p>
                      <a:endParaRPr lang="en-NZ" sz="1100" b="0" i="0" u="none" strike="noStrike" kern="1200" baseline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573911"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Early expansion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An investee company is at the early expansion stage of its development if the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investment provides capital to initiate or expand commercial production and marketing but where the company is normally still cash flow negative.</a:t>
                      </a:r>
                    </a:p>
                    <a:p>
                      <a:endParaRPr lang="en-NZ" sz="1100" b="0" i="0" u="none" strike="noStrike" kern="1200" baseline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742258">
                <a:tc>
                  <a:txBody>
                    <a:bodyPr/>
                    <a:lstStyle/>
                    <a:p>
                      <a:r>
                        <a:rPr lang="mi-NZ" sz="1100" dirty="0" smtClean="0">
                          <a:latin typeface="Century Gothic" panose="020B0502020202020204" pitchFamily="34" charset="0"/>
                        </a:rPr>
                        <a:t>Expansion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An investee company is at the expansion stage of its development if the investment provides</a:t>
                      </a:r>
                    </a:p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capital for the growth and expansion of a company, which may or may not break even or trade</a:t>
                      </a:r>
                    </a:p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profitably. Capital may be used to finance increased production capacity, market or product</a:t>
                      </a:r>
                    </a:p>
                    <a:p>
                      <a:r>
                        <a:rPr lang="en-NZ" sz="1100" u="none" strike="noStrike" kern="1200" baseline="0" dirty="0" smtClean="0">
                          <a:latin typeface="Century Gothic" panose="020B0502020202020204" pitchFamily="34" charset="0"/>
                        </a:rPr>
                        <a:t>development, or provide additional working capital.</a:t>
                      </a:r>
                      <a:endParaRPr lang="en-NZ" sz="110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21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So what do the Comps Say?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1600" dirty="0"/>
              <a:t>Good data in the early-stage private investment space is notoriously difficult to come by… however the New Zealand Venture Investment Fund (NZVIF) have published summary statistics.</a:t>
            </a:r>
            <a:endParaRPr lang="en-NZ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793315"/>
            <a:ext cx="6653871" cy="3240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6063120"/>
            <a:ext cx="6317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50" i="1" dirty="0" smtClean="0">
                <a:latin typeface="Century Gothic" panose="020B0502020202020204" pitchFamily="34" charset="0"/>
              </a:rPr>
              <a:t>Source: The Valuation of Early-stage Investments in New Zealand, NZVIF, December 2012</a:t>
            </a:r>
            <a:endParaRPr lang="en-NZ" sz="105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45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35CC4A2F0221428E2AF9053C9B1A2D" ma:contentTypeVersion="3" ma:contentTypeDescription="Create a new document." ma:contentTypeScope="" ma:versionID="60f5ecf4f51b6d4c4ec8f2f2d707daf5">
  <xsd:schema xmlns:xsd="http://www.w3.org/2001/XMLSchema" xmlns:xs="http://www.w3.org/2001/XMLSchema" xmlns:p="http://schemas.microsoft.com/office/2006/metadata/properties" xmlns:ns2="d7524ac8-e8e9-4aff-9760-605ff84c27c8" targetNamespace="http://schemas.microsoft.com/office/2006/metadata/properties" ma:root="true" ma:fieldsID="4aa487e10066f1f552efe4c9b88a3856" ns2:_="">
    <xsd:import namespace="d7524ac8-e8e9-4aff-9760-605ff84c27c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524ac8-e8e9-4aff-9760-605ff84c27c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58EC29-B43F-42DE-81D7-683D134AEB92}"/>
</file>

<file path=customXml/itemProps2.xml><?xml version="1.0" encoding="utf-8"?>
<ds:datastoreItem xmlns:ds="http://schemas.openxmlformats.org/officeDocument/2006/customXml" ds:itemID="{AFDDBD46-9444-4060-880F-6B48E7900D51}"/>
</file>

<file path=customXml/itemProps3.xml><?xml version="1.0" encoding="utf-8"?>
<ds:datastoreItem xmlns:ds="http://schemas.openxmlformats.org/officeDocument/2006/customXml" ds:itemID="{BB7F6CC6-4468-49CE-9D2B-6C348D17A10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1631</Words>
  <Application>Microsoft Office PowerPoint</Application>
  <PresentationFormat>On-screen Show (4:3)</PresentationFormat>
  <Paragraphs>218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Century Gothic</vt:lpstr>
      <vt:lpstr>Wingdings</vt:lpstr>
      <vt:lpstr>Office Theme</vt:lpstr>
      <vt:lpstr>Early-Stage Company Valuation in NZ</vt:lpstr>
      <vt:lpstr>How are Companies Valued (generally)?</vt:lpstr>
      <vt:lpstr>Early-stage Company Context</vt:lpstr>
      <vt:lpstr>A quick word on the ‘Venture Capital Method’</vt:lpstr>
      <vt:lpstr>Discount Rate Selection</vt:lpstr>
      <vt:lpstr>Where is the risk?</vt:lpstr>
      <vt:lpstr>Where is the risk? contd.</vt:lpstr>
      <vt:lpstr>Stages of Company Maturity</vt:lpstr>
      <vt:lpstr>So what do the Comps Say?</vt:lpstr>
      <vt:lpstr>Crowd funding Data as Comp</vt:lpstr>
      <vt:lpstr>NZ Crowd funding Data</vt:lpstr>
      <vt:lpstr>NZ Crowd Funding Data contd.</vt:lpstr>
      <vt:lpstr>Valuation Data – by Stage</vt:lpstr>
      <vt:lpstr>Valuation Data – FMCG Industry</vt:lpstr>
      <vt:lpstr>Valuation Data – Software Industry</vt:lpstr>
      <vt:lpstr>Valuation Data – Failed Offers</vt:lpstr>
      <vt:lpstr>Questions, Comments, Enquiries?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2015-06-29T21:42:42Z</dcterms:created>
  <dcterms:modified xsi:type="dcterms:W3CDTF">2015-07-21T04:25:21Z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0x0101006235CC4A2F0221428E2AF9053C9B1A2D</vt:lpwstr>
  </property>
</Properties>
</file>